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61" r:id="rId6"/>
  </p:sldMasterIdLst>
  <p:notesMasterIdLst>
    <p:notesMasterId r:id="rId7"/>
  </p:notesMasterIdLst>
  <p:sldIdLst>
    <p:sldId id="256" r:id="rId8"/>
  </p:sldIdLst>
  <p:sldSz cy="15240000" cx="11430000"/>
  <p:notesSz cx="11430000" cy="15240000"/>
  <p:embeddedFontLst>
    <p:embeddedFont>
      <p:font typeface="Roboto Medium"/>
      <p:regular r:id="rId9"/>
      <p:bold r:id="rId10"/>
      <p:italic r:id="rId11"/>
      <p:boldItalic r:id="rId12"/>
    </p:embeddedFon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800">
          <p15:clr>
            <a:srgbClr val="747775"/>
          </p15:clr>
        </p15:guide>
        <p15:guide id="2" pos="5697">
          <p15:clr>
            <a:srgbClr val="747775"/>
          </p15:clr>
        </p15:guide>
      </p15:sldGuideLst>
    </p:ext>
    <p:ext uri="GoogleSlidesCustomDataVersion2">
      <go:slidesCustomData xmlns:go="http://customooxmlschemas.google.com/" r:id="rId17" roundtripDataSignature="AMtx7mhaeO+yjQ7gK2WBrF2JWsTghzAn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55494DF-EEEE-4331-8DC9-C3DC53837F13}">
  <a:tblStyle styleId="{655494DF-EEEE-4331-8DC9-C3DC53837F1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800" orient="horz"/>
        <p:guide pos="569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Medium-italic.fntdata"/><Relationship Id="rId10" Type="http://schemas.openxmlformats.org/officeDocument/2006/relationships/font" Target="fonts/RobotoMedium-bold.fntdata"/><Relationship Id="rId13" Type="http://schemas.openxmlformats.org/officeDocument/2006/relationships/font" Target="fonts/Roboto-regular.fntdata"/><Relationship Id="rId12" Type="http://schemas.openxmlformats.org/officeDocument/2006/relationships/font" Target="fonts/RobotoMedium-bold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Medium-regular.fntdata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customschemas.google.com/relationships/presentationmetadata" Target="metadata"/><Relationship Id="rId16" Type="http://schemas.openxmlformats.org/officeDocument/2006/relationships/font" Target="fonts/Roboto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76475" y="812800"/>
            <a:ext cx="3006725" cy="40084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ru-RU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d3db6f1b17_2_49:notes"/>
          <p:cNvSpPr/>
          <p:nvPr>
            <p:ph idx="2" type="sldImg"/>
          </p:nvPr>
        </p:nvSpPr>
        <p:spPr>
          <a:xfrm>
            <a:off x="0" y="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g2d3db6f1b17_2_49:notes"/>
          <p:cNvSpPr txBox="1"/>
          <p:nvPr>
            <p:ph idx="1"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9975" spcFirstLastPara="1" rIns="89975" wrap="square" tIns="0">
            <a:noAutofit/>
          </a:bodyPr>
          <a:lstStyle/>
          <a:p>
            <a:pPr indent="0" lvl="0" marL="34611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2d3db6f1b17_2_49:notes"/>
          <p:cNvSpPr txBox="1"/>
          <p:nvPr>
            <p:ph idx="12" type="sldNum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9975" spcFirstLastPara="1" rIns="89975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ru-RU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571320" y="356592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571320" y="818256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3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3"/>
          <p:cNvSpPr txBox="1"/>
          <p:nvPr>
            <p:ph idx="3" type="body"/>
          </p:nvPr>
        </p:nvSpPr>
        <p:spPr>
          <a:xfrm>
            <a:off x="57132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3"/>
          <p:cNvSpPr txBox="1"/>
          <p:nvPr>
            <p:ph idx="4" type="body"/>
          </p:nvPr>
        </p:nvSpPr>
        <p:spPr>
          <a:xfrm>
            <a:off x="584226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4"/>
          <p:cNvSpPr txBox="1"/>
          <p:nvPr>
            <p:ph idx="1" type="body"/>
          </p:nvPr>
        </p:nvSpPr>
        <p:spPr>
          <a:xfrm>
            <a:off x="57132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4"/>
          <p:cNvSpPr txBox="1"/>
          <p:nvPr>
            <p:ph idx="2" type="body"/>
          </p:nvPr>
        </p:nvSpPr>
        <p:spPr>
          <a:xfrm>
            <a:off x="404919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4"/>
          <p:cNvSpPr txBox="1"/>
          <p:nvPr>
            <p:ph idx="3" type="body"/>
          </p:nvPr>
        </p:nvSpPr>
        <p:spPr>
          <a:xfrm>
            <a:off x="752733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4"/>
          <p:cNvSpPr txBox="1"/>
          <p:nvPr>
            <p:ph idx="4" type="body"/>
          </p:nvPr>
        </p:nvSpPr>
        <p:spPr>
          <a:xfrm>
            <a:off x="57132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14"/>
          <p:cNvSpPr txBox="1"/>
          <p:nvPr>
            <p:ph idx="5" type="body"/>
          </p:nvPr>
        </p:nvSpPr>
        <p:spPr>
          <a:xfrm>
            <a:off x="404919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4"/>
          <p:cNvSpPr txBox="1"/>
          <p:nvPr>
            <p:ph idx="6" type="body"/>
          </p:nvPr>
        </p:nvSpPr>
        <p:spPr>
          <a:xfrm>
            <a:off x="752733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d3db6f1b17_2_2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g2d3db6f1b17_2_2"/>
          <p:cNvSpPr txBox="1"/>
          <p:nvPr>
            <p:ph idx="1" type="subTitle"/>
          </p:nvPr>
        </p:nvSpPr>
        <p:spPr>
          <a:xfrm>
            <a:off x="571320" y="3565920"/>
            <a:ext cx="1028646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d3db6f1b17_2_5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5" name="Google Shape;65;g2d3db6f1b17_2_5"/>
          <p:cNvSpPr txBox="1"/>
          <p:nvPr>
            <p:ph idx="1" type="body"/>
          </p:nvPr>
        </p:nvSpPr>
        <p:spPr>
          <a:xfrm>
            <a:off x="571320" y="3565920"/>
            <a:ext cx="1028646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d3db6f1b17_2_8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8" name="Google Shape;68;g2d3db6f1b17_2_8"/>
          <p:cNvSpPr txBox="1"/>
          <p:nvPr>
            <p:ph idx="1" type="body"/>
          </p:nvPr>
        </p:nvSpPr>
        <p:spPr>
          <a:xfrm>
            <a:off x="57132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g2d3db6f1b17_2_8"/>
          <p:cNvSpPr txBox="1"/>
          <p:nvPr>
            <p:ph idx="2" type="body"/>
          </p:nvPr>
        </p:nvSpPr>
        <p:spPr>
          <a:xfrm>
            <a:off x="584226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d3db6f1b17_2_12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d3db6f1b17_2_14"/>
          <p:cNvSpPr txBox="1"/>
          <p:nvPr>
            <p:ph idx="1" type="subTitle"/>
          </p:nvPr>
        </p:nvSpPr>
        <p:spPr>
          <a:xfrm>
            <a:off x="571320" y="607680"/>
            <a:ext cx="10286460" cy="11796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d3db6f1b17_2_16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g2d3db6f1b17_2_16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g2d3db6f1b17_2_16"/>
          <p:cNvSpPr txBox="1"/>
          <p:nvPr>
            <p:ph idx="2" type="body"/>
          </p:nvPr>
        </p:nvSpPr>
        <p:spPr>
          <a:xfrm>
            <a:off x="584226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g2d3db6f1b17_2_16"/>
          <p:cNvSpPr txBox="1"/>
          <p:nvPr>
            <p:ph idx="3" type="body"/>
          </p:nvPr>
        </p:nvSpPr>
        <p:spPr>
          <a:xfrm>
            <a:off x="57132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571320" y="3565920"/>
            <a:ext cx="1028646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d3db6f1b17_2_21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1" name="Google Shape;81;g2d3db6f1b17_2_21"/>
          <p:cNvSpPr txBox="1"/>
          <p:nvPr>
            <p:ph idx="1" type="body"/>
          </p:nvPr>
        </p:nvSpPr>
        <p:spPr>
          <a:xfrm>
            <a:off x="57132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g2d3db6f1b17_2_21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g2d3db6f1b17_2_21"/>
          <p:cNvSpPr txBox="1"/>
          <p:nvPr>
            <p:ph idx="3" type="body"/>
          </p:nvPr>
        </p:nvSpPr>
        <p:spPr>
          <a:xfrm>
            <a:off x="584226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d3db6f1b17_2_26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g2d3db6f1b17_2_26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g2d3db6f1b17_2_26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g2d3db6f1b17_2_26"/>
          <p:cNvSpPr txBox="1"/>
          <p:nvPr>
            <p:ph idx="3" type="body"/>
          </p:nvPr>
        </p:nvSpPr>
        <p:spPr>
          <a:xfrm>
            <a:off x="571320" y="818256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d3db6f1b17_2_31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1" name="Google Shape;91;g2d3db6f1b17_2_31"/>
          <p:cNvSpPr txBox="1"/>
          <p:nvPr>
            <p:ph idx="1" type="body"/>
          </p:nvPr>
        </p:nvSpPr>
        <p:spPr>
          <a:xfrm>
            <a:off x="571320" y="356592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g2d3db6f1b17_2_31"/>
          <p:cNvSpPr txBox="1"/>
          <p:nvPr>
            <p:ph idx="2" type="body"/>
          </p:nvPr>
        </p:nvSpPr>
        <p:spPr>
          <a:xfrm>
            <a:off x="571320" y="818256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d3db6f1b17_2_35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5" name="Google Shape;95;g2d3db6f1b17_2_35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g2d3db6f1b17_2_35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g2d3db6f1b17_2_35"/>
          <p:cNvSpPr txBox="1"/>
          <p:nvPr>
            <p:ph idx="3" type="body"/>
          </p:nvPr>
        </p:nvSpPr>
        <p:spPr>
          <a:xfrm>
            <a:off x="57132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g2d3db6f1b17_2_35"/>
          <p:cNvSpPr txBox="1"/>
          <p:nvPr>
            <p:ph idx="4" type="body"/>
          </p:nvPr>
        </p:nvSpPr>
        <p:spPr>
          <a:xfrm>
            <a:off x="584226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d3db6f1b17_2_41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1" name="Google Shape;101;g2d3db6f1b17_2_41"/>
          <p:cNvSpPr txBox="1"/>
          <p:nvPr>
            <p:ph idx="1" type="body"/>
          </p:nvPr>
        </p:nvSpPr>
        <p:spPr>
          <a:xfrm>
            <a:off x="57132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g2d3db6f1b17_2_41"/>
          <p:cNvSpPr txBox="1"/>
          <p:nvPr>
            <p:ph idx="2" type="body"/>
          </p:nvPr>
        </p:nvSpPr>
        <p:spPr>
          <a:xfrm>
            <a:off x="404919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g2d3db6f1b17_2_41"/>
          <p:cNvSpPr txBox="1"/>
          <p:nvPr>
            <p:ph idx="3" type="body"/>
          </p:nvPr>
        </p:nvSpPr>
        <p:spPr>
          <a:xfrm>
            <a:off x="7527330" y="356592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g2d3db6f1b17_2_41"/>
          <p:cNvSpPr txBox="1"/>
          <p:nvPr>
            <p:ph idx="4" type="body"/>
          </p:nvPr>
        </p:nvSpPr>
        <p:spPr>
          <a:xfrm>
            <a:off x="57132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g2d3db6f1b17_2_41"/>
          <p:cNvSpPr txBox="1"/>
          <p:nvPr>
            <p:ph idx="5" type="body"/>
          </p:nvPr>
        </p:nvSpPr>
        <p:spPr>
          <a:xfrm>
            <a:off x="404919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g2d3db6f1b17_2_41"/>
          <p:cNvSpPr txBox="1"/>
          <p:nvPr>
            <p:ph idx="6" type="body"/>
          </p:nvPr>
        </p:nvSpPr>
        <p:spPr>
          <a:xfrm>
            <a:off x="7527330" y="8182560"/>
            <a:ext cx="331209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5"/>
          <p:cNvSpPr txBox="1"/>
          <p:nvPr>
            <p:ph idx="1" type="body"/>
          </p:nvPr>
        </p:nvSpPr>
        <p:spPr>
          <a:xfrm>
            <a:off x="571320" y="3565920"/>
            <a:ext cx="1028646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57132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6"/>
          <p:cNvSpPr txBox="1"/>
          <p:nvPr>
            <p:ph idx="2" type="body"/>
          </p:nvPr>
        </p:nvSpPr>
        <p:spPr>
          <a:xfrm>
            <a:off x="584226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idx="1" type="subTitle"/>
          </p:nvPr>
        </p:nvSpPr>
        <p:spPr>
          <a:xfrm>
            <a:off x="571320" y="607680"/>
            <a:ext cx="10286460" cy="11796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584226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57132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571320" y="3565920"/>
            <a:ext cx="5019570" cy="8838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10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0"/>
          <p:cNvSpPr txBox="1"/>
          <p:nvPr>
            <p:ph idx="3" type="body"/>
          </p:nvPr>
        </p:nvSpPr>
        <p:spPr>
          <a:xfrm>
            <a:off x="5842260" y="818256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571320" y="607680"/>
            <a:ext cx="10286460" cy="254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57132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1"/>
          <p:cNvSpPr txBox="1"/>
          <p:nvPr>
            <p:ph idx="2" type="body"/>
          </p:nvPr>
        </p:nvSpPr>
        <p:spPr>
          <a:xfrm>
            <a:off x="5842260" y="3565920"/>
            <a:ext cx="501957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1"/>
          <p:cNvSpPr txBox="1"/>
          <p:nvPr>
            <p:ph idx="3" type="body"/>
          </p:nvPr>
        </p:nvSpPr>
        <p:spPr>
          <a:xfrm>
            <a:off x="571320" y="8182560"/>
            <a:ext cx="10286460" cy="421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7F7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g2d3db6f1b17_2_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11353" y="3673496"/>
            <a:ext cx="1284930" cy="38043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2d3db6f1b17_2_49"/>
          <p:cNvSpPr/>
          <p:nvPr/>
        </p:nvSpPr>
        <p:spPr>
          <a:xfrm>
            <a:off x="457110" y="3825690"/>
            <a:ext cx="5481540" cy="291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9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4" name="Google Shape;114;g2d3db6f1b17_2_49"/>
          <p:cNvGraphicFramePr/>
          <p:nvPr/>
        </p:nvGraphicFramePr>
        <p:xfrm>
          <a:off x="302213" y="483659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{655494DF-EEEE-4331-8DC9-C3DC53837F13}</a:tableStyleId>
              </a:tblPr>
              <a:tblGrid>
                <a:gridCol w="2314400"/>
                <a:gridCol w="1413225"/>
                <a:gridCol w="1323150"/>
                <a:gridCol w="1538525"/>
                <a:gridCol w="2295250"/>
                <a:gridCol w="2090825"/>
              </a:tblGrid>
              <a:tr h="75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500" u="none" cap="none" strike="noStrike">
                          <a:solidFill>
                            <a:srgbClr val="323F4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Проект</a:t>
                      </a:r>
                      <a:endParaRPr b="0" sz="1500" u="none" cap="none" strike="noStrike">
                        <a:solidFill>
                          <a:srgbClr val="323F4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500" u="none" cap="none" strike="noStrike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Апартаменты/квартиры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500" u="none" cap="none" strike="noStrike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Класс объекта</a:t>
                      </a:r>
                      <a:endParaRPr b="0" sz="1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500" u="none" cap="none" strike="noStrike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Площадь лотов, кв. м</a:t>
                      </a:r>
                      <a:endParaRPr b="0" sz="1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-6480" lvl="0" marL="648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500" u="none" cap="none" strike="noStrike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Стоимость лотов, рублей</a:t>
                      </a:r>
                      <a:endParaRPr/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-6479" lvl="0" marL="6479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Ввод</a:t>
                      </a:r>
                      <a:endParaRPr sz="1500">
                        <a:solidFill>
                          <a:srgbClr val="03205F"/>
                        </a:solidFill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>
                          <a:solidFill>
                            <a:srgbClr val="03205F"/>
                          </a:solidFill>
                          <a:latin typeface="Roboto Medium"/>
                          <a:ea typeface="Roboto Medium"/>
                          <a:cs typeface="Roboto Medium"/>
                          <a:sym typeface="Roboto Medium"/>
                        </a:rPr>
                        <a:t>в эксплуатацию</a:t>
                      </a:r>
                      <a:endParaRPr b="0" sz="1500" u="none" cap="none" strike="noStrike">
                        <a:solidFill>
                          <a:srgbClr val="03205F"/>
                        </a:solidFill>
                        <a:latin typeface="Roboto Medium"/>
                        <a:ea typeface="Roboto Medium"/>
                        <a:cs typeface="Roboto Medium"/>
                        <a:sym typeface="Roboto Medium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Москва</a:t>
                      </a:r>
                      <a:endParaRPr b="0" sz="1400" u="none" cap="none" strike="noStrike"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CF4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42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ru-RU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«UNO.Соколиная гора»</a:t>
                      </a:r>
                      <a:endParaRPr b="0" sz="1400" u="none" cap="none" strike="noStrike"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</a:rPr>
                        <a:t>20,80 – 107,20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9 110 400 – 45 024 000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2027 года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«UNO.Головинские пруды»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ru-RU">
                          <a:solidFill>
                            <a:srgbClr val="3F3F3F"/>
                          </a:solidFill>
                        </a:rPr>
                        <a:t>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</a:rPr>
                        <a:t>7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 – 9</a:t>
                      </a:r>
                      <a:r>
                        <a:rPr lang="ru-RU">
                          <a:solidFill>
                            <a:srgbClr val="3F3F3F"/>
                          </a:solidFill>
                        </a:rPr>
                        <a:t>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,10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3 595 300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41 368 500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2025 года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ru-RU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«UNO.Горбунова»</a:t>
                      </a:r>
                      <a:endParaRPr b="0" sz="1400" u="none" cap="none" strike="noStrike"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</a:rPr>
                        <a:t>28,57 – 95,03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10 999 210 – 37 251 760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 квартал 2028 года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368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«МИРАПОЛИС»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19,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 – 123,70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799 500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42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552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 очередь – 2 квартал 2026 года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очередь – 4 квартал 2027 года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«ФизтехСити»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171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7 777 800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43 096 700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сдан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MainStreet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110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,90 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–1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62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  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38 118 195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38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533 995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сдан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VERY на Ботанической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1 603 550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82 508 700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 очередь сдана,</a:t>
                      </a:r>
                      <a:endParaRPr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2 очередь – 4  квартал 2027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VERY</a:t>
                      </a:r>
                      <a:endParaRPr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на Миклухо-Маклая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23,50 – 121,00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13 108 300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71 898 200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2025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39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3205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RED7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премиум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33,70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207,5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634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000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155 625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000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сдан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04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Emotion</a:t>
                      </a:r>
                      <a:endParaRPr b="0" sz="1400" u="none" cap="none" strike="noStrike"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18,10 – 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9036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950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00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89 612 400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2027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Nametkin Tower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5,8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43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026 396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14 301 990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 2026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0206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«EVOPARK Сокольники</a:t>
                      </a: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»</a:t>
                      </a:r>
                      <a:endParaRPr b="0" sz="1400" u="none" cap="none" strike="noStrike">
                        <a:solidFill>
                          <a:srgbClr val="00206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23,8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99,26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496 600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3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4 893 760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</a:rPr>
                        <a:t>2 квартал 2026 года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Roboto"/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0206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«EVOPARK Измайлово</a:t>
                      </a: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»</a:t>
                      </a:r>
                      <a:endParaRPr/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апартаменты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бизнес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30,87 – 50,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400"/>
                        <a:buFont typeface="Roboto"/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9 071 920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1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5 459 700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 квартал 2025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 grid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Московская область</a:t>
                      </a:r>
                      <a:endParaRPr b="0" sz="1400" u="none" cap="none" strike="noStrike">
                        <a:solidFill>
                          <a:srgbClr val="03205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«Гоголь Парк»</a:t>
                      </a:r>
                      <a:endParaRPr b="0" sz="1400" u="none" cap="none" strike="noStrike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комфорт плюс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22,10 – 75,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904 200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21 006 750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 квартал 2025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7F7F7"/>
                    </a:solidFill>
                  </a:tcPr>
                </a:tc>
              </a:tr>
              <a:tr h="428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00206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«Малиново</a:t>
                      </a:r>
                      <a:r>
                        <a:rPr b="0" lang="ru-RU" sz="1400" u="none" cap="none" strike="noStrike">
                          <a:solidFill>
                            <a:srgbClr val="03205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»</a:t>
                      </a:r>
                      <a:r>
                        <a:rPr b="0" lang="ru-RU" sz="1400" u="none" cap="none" strike="noStrike">
                          <a:solidFill>
                            <a:srgbClr val="00206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endParaRPr/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квартиры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комфорт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33,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75,20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7025" marL="702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397 850</a:t>
                      </a:r>
                      <a:r>
                        <a:rPr b="0" lang="ru-RU" sz="1400" u="none" cap="none" strike="noStrike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– 9 </a:t>
                      </a: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475 200</a:t>
                      </a:r>
                      <a:endParaRPr>
                        <a:solidFill>
                          <a:srgbClr val="3F3F3F"/>
                        </a:solidFill>
                      </a:endParaRPr>
                    </a:p>
                  </a:txBody>
                  <a:tcPr marT="34300" marB="34300" marR="0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>
                          <a:solidFill>
                            <a:srgbClr val="3F3F3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4 квартал 2026 года</a:t>
                      </a:r>
                      <a:endParaRPr b="0" sz="1400" u="none" cap="none" strike="noStrike">
                        <a:solidFill>
                          <a:srgbClr val="3F3F3F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34300" marB="34300" marR="68575" marL="68575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B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2023-09-25T13:12:26Z</dcterms:created>
  <dc:creator>PptxGenJS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Custom</vt:lpwstr>
  </property>
  <property fmtid="{D5CDD505-2E9C-101B-9397-08002B2CF9AE}" pid="4" name="Slides">
    <vt:i4>1</vt:i4>
  </property>
</Properties>
</file>